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98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0" d="100"/>
          <a:sy n="90" d="100"/>
        </p:scale>
        <p:origin x="12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smtClean="0"/>
              <a:pPr/>
              <a:t>08-Mar-17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435023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smtClean="0"/>
              <a:pPr/>
              <a:t>08-Mar-17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3297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smtClean="0"/>
              <a:pPr/>
              <a:t>08-Mar-17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9963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smtClean="0"/>
              <a:pPr/>
              <a:t>08-Mar-17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27528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smtClean="0"/>
              <a:pPr/>
              <a:t>08-Mar-17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02101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smtClean="0"/>
              <a:pPr/>
              <a:t>08-Mar-17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569797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smtClean="0"/>
              <a:pPr/>
              <a:t>08-Mar-17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09123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smtClean="0"/>
              <a:pPr/>
              <a:t>08-Mar-17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64273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smtClean="0"/>
              <a:pPr/>
              <a:t>08-Mar-17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92596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smtClean="0"/>
              <a:pPr/>
              <a:t>08-Mar-17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7832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smtClean="0"/>
              <a:pPr/>
              <a:t>08-Mar-17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574685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smtClean="0"/>
              <a:pPr/>
              <a:t>08-Mar-17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946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smtClean="0"/>
              <a:pPr/>
              <a:t>08-Mar-17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4986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smtClean="0"/>
              <a:pPr/>
              <a:t>08-Mar-17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8557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smtClean="0"/>
              <a:pPr/>
              <a:t>08-Mar-17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04199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smtClean="0"/>
              <a:pPr/>
              <a:t>08-Mar-17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13463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smtClean="0"/>
              <a:pPr/>
              <a:t>08-Mar-17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001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B02557A-7053-4340-A874-8AB926A8EDA1}" type="datetimeFigureOut">
              <a:rPr lang="en-US" smtClean="0"/>
              <a:pPr/>
              <a:t>08-Mar-17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028692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99" r:id="rId1"/>
    <p:sldLayoutId id="2147484000" r:id="rId2"/>
    <p:sldLayoutId id="2147484001" r:id="rId3"/>
    <p:sldLayoutId id="2147484002" r:id="rId4"/>
    <p:sldLayoutId id="2147484003" r:id="rId5"/>
    <p:sldLayoutId id="2147484004" r:id="rId6"/>
    <p:sldLayoutId id="2147484005" r:id="rId7"/>
    <p:sldLayoutId id="2147484006" r:id="rId8"/>
    <p:sldLayoutId id="2147484007" r:id="rId9"/>
    <p:sldLayoutId id="2147484008" r:id="rId10"/>
    <p:sldLayoutId id="2147484009" r:id="rId11"/>
    <p:sldLayoutId id="2147484010" r:id="rId12"/>
    <p:sldLayoutId id="2147484011" r:id="rId13"/>
    <p:sldLayoutId id="2147484012" r:id="rId14"/>
    <p:sldLayoutId id="2147484013" r:id="rId15"/>
    <p:sldLayoutId id="2147484014" r:id="rId16"/>
    <p:sldLayoutId id="214748401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913" y="115909"/>
            <a:ext cx="10161430" cy="582125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127614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2327856" cy="249850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2377440" y="1725766"/>
            <a:ext cx="7328262" cy="3486313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 rtl="1"/>
            <a:r>
              <a:rPr lang="fa-IR" sz="8000" i="1" dirty="0" smtClean="0">
                <a:solidFill>
                  <a:schemeClr val="bg1"/>
                </a:solidFill>
                <a:latin typeface="IranNastaliq" panose="02020505000000020003" pitchFamily="18" charset="0"/>
                <a:cs typeface="B Nikoo" panose="00000400000000000000" pitchFamily="2" charset="-78"/>
              </a:rPr>
              <a:t>دوره آموزش حقوقی مدیران (1)</a:t>
            </a:r>
            <a:endParaRPr lang="en-US" sz="8000" i="1" dirty="0">
              <a:solidFill>
                <a:schemeClr val="bg1"/>
              </a:solidFill>
              <a:latin typeface="IranNastaliq" panose="02020505000000020003" pitchFamily="18" charset="0"/>
              <a:cs typeface="B Nikoo" panose="00000400000000000000" pitchFamily="2" charset="-78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9007" y="-1"/>
            <a:ext cx="2392993" cy="245070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85265511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73337" y="2156199"/>
            <a:ext cx="5602503" cy="776171"/>
          </a:xfrm>
        </p:spPr>
        <p:txBody>
          <a:bodyPr>
            <a:normAutofit fontScale="90000"/>
          </a:bodyPr>
          <a:lstStyle/>
          <a:p>
            <a:r>
              <a:rPr lang="fa-IR" sz="2800" b="1" dirty="0" smtClean="0">
                <a:solidFill>
                  <a:srgbClr val="FF0000"/>
                </a:solidFill>
                <a:cs typeface="B Titr" panose="00000700000000000000" pitchFamily="2" charset="-78"/>
              </a:rPr>
              <a:t>آشنایی با کلیات نظام حقوقی حاکم بر دانشگاهها</a:t>
            </a:r>
            <a:endParaRPr lang="en-US" sz="2800" b="1" dirty="0">
              <a:solidFill>
                <a:srgbClr val="FF0000"/>
              </a:solidFill>
              <a:cs typeface="B Titr" panose="00000700000000000000" pitchFamily="2" charset="-78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746396" y="1487867"/>
            <a:ext cx="2883236" cy="82484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a-IR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مبحث اول :  </a:t>
            </a:r>
            <a:endParaRPr lang="en-US" sz="32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57576" y="2976900"/>
            <a:ext cx="8488819" cy="3397774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 rtl="1">
              <a:lnSpc>
                <a:spcPct val="150000"/>
              </a:lnSpc>
            </a:pPr>
            <a:r>
              <a:rPr lang="fa-IR" sz="2800" dirty="0" smtClean="0">
                <a:solidFill>
                  <a:schemeClr val="bg1"/>
                </a:solidFill>
                <a:cs typeface="B Titr" panose="00000700000000000000" pitchFamily="2" charset="-78"/>
              </a:rPr>
              <a:t>- بیان مساله </a:t>
            </a:r>
          </a:p>
          <a:p>
            <a:pPr algn="r" rtl="1">
              <a:lnSpc>
                <a:spcPct val="150000"/>
              </a:lnSpc>
            </a:pPr>
            <a:r>
              <a:rPr lang="fa-IR" sz="2800" dirty="0" smtClean="0">
                <a:solidFill>
                  <a:schemeClr val="bg1"/>
                </a:solidFill>
                <a:cs typeface="B Titr" panose="00000700000000000000" pitchFamily="2" charset="-78"/>
              </a:rPr>
              <a:t>- پیشینه تاریخی و سیر تحول هیأت امنای دانشگاه </a:t>
            </a:r>
          </a:p>
          <a:p>
            <a:pPr algn="r" rtl="1">
              <a:lnSpc>
                <a:spcPct val="150000"/>
              </a:lnSpc>
            </a:pPr>
            <a:r>
              <a:rPr lang="fa-IR" sz="2800" dirty="0" smtClean="0">
                <a:solidFill>
                  <a:schemeClr val="bg1"/>
                </a:solidFill>
                <a:cs typeface="B Titr" panose="00000700000000000000" pitchFamily="2" charset="-78"/>
              </a:rPr>
              <a:t>- اعطای شخصیت حقوقی و استقلال مالی به دانشگاهها و آثار آن </a:t>
            </a:r>
          </a:p>
          <a:p>
            <a:pPr algn="r" rtl="1">
              <a:lnSpc>
                <a:spcPct val="150000"/>
              </a:lnSpc>
            </a:pPr>
            <a:r>
              <a:rPr lang="fa-IR" sz="2800" dirty="0" smtClean="0">
                <a:solidFill>
                  <a:schemeClr val="bg1"/>
                </a:solidFill>
                <a:cs typeface="B Titr" panose="00000700000000000000" pitchFamily="2" charset="-78"/>
              </a:rPr>
              <a:t>- تبیین اداره دانشگاهها به صورت هیأت امنایی </a:t>
            </a:r>
          </a:p>
          <a:p>
            <a:pPr algn="r" rtl="1">
              <a:lnSpc>
                <a:spcPct val="150000"/>
              </a:lnSpc>
            </a:pPr>
            <a:r>
              <a:rPr lang="fa-IR" sz="2800" dirty="0" smtClean="0">
                <a:solidFill>
                  <a:schemeClr val="bg1"/>
                </a:solidFill>
                <a:cs typeface="B Titr" panose="00000700000000000000" pitchFamily="2" charset="-78"/>
              </a:rPr>
              <a:t>- حدود اختیارات و وظایف هیأت امنا در نظام حقوقی ایران</a:t>
            </a:r>
            <a:endParaRPr lang="en-US" sz="2800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327856" y="231820"/>
            <a:ext cx="6839507" cy="77779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 rtl="1"/>
            <a:r>
              <a:rPr lang="fa-IR" sz="3600" i="1" dirty="0" smtClean="0">
                <a:solidFill>
                  <a:srgbClr val="FFFF00"/>
                </a:solidFill>
                <a:cs typeface="B Esfehan" panose="00000700000000000000" pitchFamily="2" charset="-78"/>
              </a:rPr>
              <a:t>دوره آموزش حقوقی مدیران (1)</a:t>
            </a:r>
            <a:endParaRPr lang="en-US" sz="3600" i="1" dirty="0">
              <a:solidFill>
                <a:srgbClr val="FFFF00"/>
              </a:solidFill>
              <a:cs typeface="B Esfehan" panose="00000700000000000000" pitchFamily="2" charset="-78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2038" y="22777"/>
            <a:ext cx="1669961" cy="149672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777"/>
            <a:ext cx="1661375" cy="148903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4028939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8985" y="2883115"/>
            <a:ext cx="7776684" cy="3759225"/>
          </a:xfrm>
        </p:spPr>
        <p:txBody>
          <a:bodyPr>
            <a:noAutofit/>
          </a:bodyPr>
          <a:lstStyle/>
          <a:p>
            <a:pPr algn="r" rtl="1"/>
            <a:r>
              <a:rPr lang="fa-IR" sz="2800" dirty="0" smtClean="0">
                <a:solidFill>
                  <a:schemeClr val="bg1"/>
                </a:solidFill>
                <a:cs typeface="B Titr" panose="00000700000000000000" pitchFamily="2" charset="-78"/>
              </a:rPr>
              <a:t>- </a:t>
            </a:r>
            <a:r>
              <a:rPr lang="fa-IR" sz="2400" dirty="0" smtClean="0">
                <a:solidFill>
                  <a:schemeClr val="bg1"/>
                </a:solidFill>
                <a:cs typeface="B Titr" panose="00000700000000000000" pitchFamily="2" charset="-78"/>
              </a:rPr>
              <a:t>اهداف، وظایف و مأموریت </a:t>
            </a:r>
            <a:br>
              <a:rPr lang="fa-IR" sz="2400" dirty="0" smtClean="0">
                <a:solidFill>
                  <a:schemeClr val="bg1"/>
                </a:solidFill>
                <a:cs typeface="B Titr" panose="00000700000000000000" pitchFamily="2" charset="-78"/>
              </a:rPr>
            </a:br>
            <a:r>
              <a:rPr lang="fa-IR" sz="2400" dirty="0" smtClean="0">
                <a:solidFill>
                  <a:schemeClr val="bg1"/>
                </a:solidFill>
                <a:cs typeface="B Titr" panose="00000700000000000000" pitchFamily="2" charset="-78"/>
              </a:rPr>
              <a:t>- وضعیت شخصیت حقوقی، اقامتگاه و ساختار سازمانی</a:t>
            </a:r>
            <a:br>
              <a:rPr lang="fa-IR" sz="2400" dirty="0" smtClean="0">
                <a:solidFill>
                  <a:schemeClr val="bg1"/>
                </a:solidFill>
                <a:cs typeface="B Titr" panose="00000700000000000000" pitchFamily="2" charset="-78"/>
              </a:rPr>
            </a:br>
            <a:r>
              <a:rPr lang="fa-IR" sz="2400" dirty="0" smtClean="0">
                <a:solidFill>
                  <a:schemeClr val="bg1"/>
                </a:solidFill>
                <a:cs typeface="B Titr" panose="00000700000000000000" pitchFamily="2" charset="-78"/>
              </a:rPr>
              <a:t>- ارکان دانشگاه و وظایف و اختیارات آنها</a:t>
            </a:r>
            <a:br>
              <a:rPr lang="fa-IR" sz="2400" dirty="0" smtClean="0">
                <a:solidFill>
                  <a:schemeClr val="bg1"/>
                </a:solidFill>
                <a:cs typeface="B Titr" panose="00000700000000000000" pitchFamily="2" charset="-78"/>
              </a:rPr>
            </a:br>
            <a:r>
              <a:rPr lang="fa-IR" sz="2400" dirty="0" smtClean="0">
                <a:solidFill>
                  <a:schemeClr val="bg1"/>
                </a:solidFill>
                <a:cs typeface="B Titr" panose="00000700000000000000" pitchFamily="2" charset="-78"/>
              </a:rPr>
              <a:t>- منابع مالی</a:t>
            </a:r>
            <a:br>
              <a:rPr lang="fa-IR" sz="2400" dirty="0" smtClean="0">
                <a:solidFill>
                  <a:schemeClr val="bg1"/>
                </a:solidFill>
                <a:cs typeface="B Titr" panose="00000700000000000000" pitchFamily="2" charset="-78"/>
              </a:rPr>
            </a:br>
            <a:r>
              <a:rPr lang="fa-IR" sz="2400" dirty="0" smtClean="0">
                <a:solidFill>
                  <a:schemeClr val="bg1"/>
                </a:solidFill>
                <a:cs typeface="B Titr" panose="00000700000000000000" pitchFamily="2" charset="-78"/>
              </a:rPr>
              <a:t>- فعالیت های اصلی ( پذیرش دانشجو و ...)</a:t>
            </a:r>
            <a:br>
              <a:rPr lang="fa-IR" sz="2400" dirty="0" smtClean="0">
                <a:solidFill>
                  <a:schemeClr val="bg1"/>
                </a:solidFill>
                <a:cs typeface="B Titr" panose="00000700000000000000" pitchFamily="2" charset="-78"/>
              </a:rPr>
            </a:br>
            <a:r>
              <a:rPr lang="fa-IR" sz="2400" dirty="0" smtClean="0">
                <a:solidFill>
                  <a:schemeClr val="bg1"/>
                </a:solidFill>
                <a:cs typeface="B Titr" panose="00000700000000000000" pitchFamily="2" charset="-78"/>
              </a:rPr>
              <a:t>- انحلال و تسویه</a:t>
            </a:r>
            <a:br>
              <a:rPr lang="fa-IR" sz="2400" dirty="0" smtClean="0">
                <a:solidFill>
                  <a:schemeClr val="bg1"/>
                </a:solidFill>
                <a:cs typeface="B Titr" panose="00000700000000000000" pitchFamily="2" charset="-78"/>
              </a:rPr>
            </a:br>
            <a:r>
              <a:rPr lang="fa-IR" sz="2400" dirty="0" smtClean="0">
                <a:solidFill>
                  <a:schemeClr val="bg1"/>
                </a:solidFill>
                <a:cs typeface="B Titr" panose="00000700000000000000" pitchFamily="2" charset="-78"/>
              </a:rPr>
              <a:t>- مسئول اجرای اساسنامه</a:t>
            </a:r>
            <a:br>
              <a:rPr lang="fa-IR" sz="2400" dirty="0" smtClean="0">
                <a:solidFill>
                  <a:schemeClr val="bg1"/>
                </a:solidFill>
                <a:cs typeface="B Titr" panose="00000700000000000000" pitchFamily="2" charset="-78"/>
              </a:rPr>
            </a:br>
            <a:r>
              <a:rPr lang="fa-IR" sz="2400" dirty="0" smtClean="0">
                <a:solidFill>
                  <a:schemeClr val="bg1"/>
                </a:solidFill>
                <a:cs typeface="B Titr" panose="00000700000000000000" pitchFamily="2" charset="-78"/>
              </a:rPr>
              <a:t>- تغییر اساسنامه</a:t>
            </a:r>
            <a:endParaRPr lang="en-US" sz="2400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263761" y="2013673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00122" y="340455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8839500" y="1483874"/>
            <a:ext cx="2844600" cy="94418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a-IR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مبحث دوم : </a:t>
            </a:r>
            <a:endParaRPr lang="en-US" sz="32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656217" y="2230112"/>
            <a:ext cx="5391194" cy="893386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fa-IR" sz="2800" b="1" dirty="0" smtClean="0">
                <a:solidFill>
                  <a:srgbClr val="FF0000"/>
                </a:solidFill>
                <a:cs typeface="B Titr" panose="00000700000000000000" pitchFamily="2" charset="-78"/>
              </a:rPr>
              <a:t>آشنایی با اساسنامه دانشگاه فرهنگیان </a:t>
            </a:r>
            <a:endParaRPr lang="en-US" sz="2800" b="1" dirty="0">
              <a:solidFill>
                <a:srgbClr val="FF0000"/>
              </a:solidFill>
              <a:cs typeface="B Titr" panose="00000700000000000000" pitchFamily="2" charset="-78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2038" y="22777"/>
            <a:ext cx="1669961" cy="149672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777"/>
            <a:ext cx="1661375" cy="148903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2327856" y="231820"/>
            <a:ext cx="6839507" cy="77779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 rtl="1"/>
            <a:r>
              <a:rPr lang="fa-IR" sz="3600" i="1" dirty="0" smtClean="0">
                <a:solidFill>
                  <a:srgbClr val="FFFF00"/>
                </a:solidFill>
                <a:cs typeface="B Esfehan" panose="00000700000000000000" pitchFamily="2" charset="-78"/>
              </a:rPr>
              <a:t>دوره آموزش حقوقی مدیران (1)</a:t>
            </a:r>
            <a:endParaRPr lang="en-US" sz="3600" i="1" dirty="0">
              <a:solidFill>
                <a:srgbClr val="FFFF00"/>
              </a:solidFill>
              <a:cs typeface="B Esfehan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31127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8994283" y="1611730"/>
            <a:ext cx="2987898" cy="68153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a-IR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مبحث سوم: </a:t>
            </a:r>
            <a:endParaRPr lang="en-US" sz="32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348549" y="2228124"/>
            <a:ext cx="5008469" cy="84164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 rtl="1"/>
            <a:r>
              <a:rPr lang="fa-IR" sz="2400" dirty="0" smtClean="0">
                <a:solidFill>
                  <a:srgbClr val="FF0000"/>
                </a:solidFill>
                <a:cs typeface="B Titr" panose="00000700000000000000" pitchFamily="2" charset="-78"/>
              </a:rPr>
              <a:t>آشنایی با </a:t>
            </a:r>
            <a:r>
              <a:rPr lang="fa-IR" sz="2000" dirty="0" smtClean="0">
                <a:solidFill>
                  <a:srgbClr val="FF0000"/>
                </a:solidFill>
                <a:cs typeface="B Titr" panose="00000700000000000000" pitchFamily="2" charset="-78"/>
              </a:rPr>
              <a:t>آئین</a:t>
            </a:r>
            <a:r>
              <a:rPr lang="fa-IR" sz="2400" dirty="0" smtClean="0">
                <a:solidFill>
                  <a:srgbClr val="FF0000"/>
                </a:solidFill>
                <a:cs typeface="B Titr" panose="00000700000000000000" pitchFamily="2" charset="-78"/>
              </a:rPr>
              <a:t> نامه جامع مدیریت دانشگاهها </a:t>
            </a:r>
            <a:endParaRPr lang="en-US" sz="2400" dirty="0">
              <a:solidFill>
                <a:srgbClr val="FF0000"/>
              </a:solidFill>
              <a:cs typeface="B Titr" panose="00000700000000000000" pitchFamily="2" charset="-78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26571" y="2834640"/>
            <a:ext cx="8725989" cy="3866606"/>
          </a:xfrm>
        </p:spPr>
        <p:txBody>
          <a:bodyPr>
            <a:noAutofit/>
          </a:bodyPr>
          <a:lstStyle/>
          <a:p>
            <a:pPr algn="r" rtl="1">
              <a:lnSpc>
                <a:spcPct val="150000"/>
              </a:lnSpc>
            </a:pPr>
            <a:r>
              <a:rPr lang="fa-IR" sz="2400" dirty="0" smtClean="0">
                <a:solidFill>
                  <a:schemeClr val="bg1"/>
                </a:solidFill>
                <a:cs typeface="B Titr" panose="00000700000000000000" pitchFamily="2" charset="-78"/>
              </a:rPr>
              <a:t>- هدف و دامنه شمول</a:t>
            </a:r>
            <a:br>
              <a:rPr lang="fa-IR" sz="2400" dirty="0" smtClean="0">
                <a:solidFill>
                  <a:schemeClr val="bg1"/>
                </a:solidFill>
                <a:cs typeface="B Titr" panose="00000700000000000000" pitchFamily="2" charset="-78"/>
              </a:rPr>
            </a:br>
            <a:r>
              <a:rPr lang="fa-IR" sz="2400" dirty="0" smtClean="0">
                <a:solidFill>
                  <a:schemeClr val="bg1"/>
                </a:solidFill>
                <a:cs typeface="B Titr" panose="00000700000000000000" pitchFamily="2" charset="-78"/>
              </a:rPr>
              <a:t>- اشاره به ارکان دانشگاهها و حدود وظایف و اختیارات آنها</a:t>
            </a:r>
            <a:br>
              <a:rPr lang="fa-IR" sz="2400" dirty="0" smtClean="0">
                <a:solidFill>
                  <a:schemeClr val="bg1"/>
                </a:solidFill>
                <a:cs typeface="B Titr" panose="00000700000000000000" pitchFamily="2" charset="-78"/>
              </a:rPr>
            </a:br>
            <a:r>
              <a:rPr lang="fa-IR" sz="2400" dirty="0">
                <a:solidFill>
                  <a:schemeClr val="bg1"/>
                </a:solidFill>
                <a:cs typeface="B Titr" panose="00000700000000000000" pitchFamily="2" charset="-78"/>
              </a:rPr>
              <a:t>-</a:t>
            </a:r>
            <a:r>
              <a:rPr lang="fa-IR" sz="2400" dirty="0" smtClean="0">
                <a:solidFill>
                  <a:schemeClr val="bg1"/>
                </a:solidFill>
                <a:cs typeface="B Titr" panose="00000700000000000000" pitchFamily="2" charset="-78"/>
              </a:rPr>
              <a:t> شرایط احراز و انتصاب رئیس، معاون و مدیران موسسه </a:t>
            </a:r>
            <a:br>
              <a:rPr lang="fa-IR" sz="2400" dirty="0" smtClean="0">
                <a:solidFill>
                  <a:schemeClr val="bg1"/>
                </a:solidFill>
                <a:cs typeface="B Titr" panose="00000700000000000000" pitchFamily="2" charset="-78"/>
              </a:rPr>
            </a:br>
            <a:r>
              <a:rPr lang="fa-IR" sz="2400" dirty="0" smtClean="0">
                <a:solidFill>
                  <a:schemeClr val="bg1"/>
                </a:solidFill>
                <a:cs typeface="B Titr" panose="00000700000000000000" pitchFamily="2" charset="-78"/>
              </a:rPr>
              <a:t>- شوراهای تخصصی موسسه</a:t>
            </a:r>
            <a:br>
              <a:rPr lang="fa-IR" sz="2400" dirty="0" smtClean="0">
                <a:solidFill>
                  <a:schemeClr val="bg1"/>
                </a:solidFill>
                <a:cs typeface="B Titr" panose="00000700000000000000" pitchFamily="2" charset="-78"/>
              </a:rPr>
            </a:br>
            <a:r>
              <a:rPr lang="fa-IR" sz="2400" dirty="0" smtClean="0">
                <a:solidFill>
                  <a:schemeClr val="bg1"/>
                </a:solidFill>
                <a:cs typeface="B Titr" panose="00000700000000000000" pitchFamily="2" charset="-78"/>
              </a:rPr>
              <a:t>- گروههای آموزشی موسسه</a:t>
            </a:r>
            <a:br>
              <a:rPr lang="fa-IR" sz="2400" dirty="0" smtClean="0">
                <a:solidFill>
                  <a:schemeClr val="bg1"/>
                </a:solidFill>
                <a:cs typeface="B Titr" panose="00000700000000000000" pitchFamily="2" charset="-78"/>
              </a:rPr>
            </a:br>
            <a:r>
              <a:rPr lang="fa-IR" sz="2400" dirty="0" smtClean="0">
                <a:solidFill>
                  <a:schemeClr val="bg1"/>
                </a:solidFill>
                <a:cs typeface="B Titr" panose="00000700000000000000" pitchFamily="2" charset="-78"/>
              </a:rPr>
              <a:t>- الزام دانشگاهها به تبعیت از آئین نامه و شرایط خاص</a:t>
            </a:r>
            <a:br>
              <a:rPr lang="fa-IR" sz="2400" dirty="0" smtClean="0">
                <a:solidFill>
                  <a:schemeClr val="bg1"/>
                </a:solidFill>
                <a:cs typeface="B Titr" panose="00000700000000000000" pitchFamily="2" charset="-78"/>
              </a:rPr>
            </a:br>
            <a:endParaRPr lang="en-US" sz="2400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327856" y="231820"/>
            <a:ext cx="6839507" cy="77779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 rtl="1"/>
            <a:r>
              <a:rPr lang="fa-IR" sz="3600" i="1" dirty="0" smtClean="0">
                <a:solidFill>
                  <a:srgbClr val="FFFF00"/>
                </a:solidFill>
                <a:cs typeface="B Esfehan" panose="00000700000000000000" pitchFamily="2" charset="-78"/>
              </a:rPr>
              <a:t>دوره آموزش حقوقی مدیران (1)</a:t>
            </a:r>
            <a:endParaRPr lang="en-US" sz="3600" i="1" dirty="0">
              <a:solidFill>
                <a:srgbClr val="FFFF00"/>
              </a:solidFill>
              <a:cs typeface="B Esfehan" panose="00000700000000000000" pitchFamily="2" charset="-78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2038" y="22777"/>
            <a:ext cx="1669961" cy="149672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777"/>
            <a:ext cx="1661375" cy="148903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4210207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8615967" y="1313962"/>
            <a:ext cx="3193960" cy="1214963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a-IR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مبحث چهارم: </a:t>
            </a:r>
            <a:endParaRPr lang="en-US" sz="32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568226" y="2399304"/>
            <a:ext cx="4508935" cy="682503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 rtl="1"/>
            <a:r>
              <a:rPr lang="fa-IR" sz="3200" dirty="0" smtClean="0">
                <a:solidFill>
                  <a:srgbClr val="FF0000"/>
                </a:solidFill>
                <a:cs typeface="B Titr" panose="00000700000000000000" pitchFamily="2" charset="-78"/>
              </a:rPr>
              <a:t>آشنایی با مسئولیّت های مالی مدیران </a:t>
            </a:r>
            <a:endParaRPr lang="en-US" sz="3200" dirty="0">
              <a:solidFill>
                <a:srgbClr val="FF0000"/>
              </a:solidFill>
              <a:cs typeface="B Titr" panose="00000700000000000000" pitchFamily="2" charset="-78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-1" y="2965269"/>
            <a:ext cx="9339943" cy="3892731"/>
          </a:xfrm>
        </p:spPr>
        <p:txBody>
          <a:bodyPr>
            <a:normAutofit/>
          </a:bodyPr>
          <a:lstStyle/>
          <a:p>
            <a:pPr algn="r" rtl="1"/>
            <a:r>
              <a:rPr lang="fa-IR" sz="2800" dirty="0" smtClean="0">
                <a:solidFill>
                  <a:schemeClr val="bg1"/>
                </a:solidFill>
                <a:cs typeface="B Titr" panose="00000700000000000000" pitchFamily="2" charset="-78"/>
              </a:rPr>
              <a:t>- </a:t>
            </a:r>
            <a:r>
              <a:rPr lang="fa-IR" sz="2400" dirty="0" smtClean="0">
                <a:solidFill>
                  <a:schemeClr val="bg1"/>
                </a:solidFill>
                <a:cs typeface="B Titr" panose="00000700000000000000" pitchFamily="2" charset="-78"/>
              </a:rPr>
              <a:t>تأملی بر قانون نحوه انجام امور مالی و معاملاتی دانشگاهها</a:t>
            </a:r>
            <a:br>
              <a:rPr lang="fa-IR" sz="2400" dirty="0" smtClean="0">
                <a:solidFill>
                  <a:schemeClr val="bg1"/>
                </a:solidFill>
                <a:cs typeface="B Titr" panose="00000700000000000000" pitchFamily="2" charset="-78"/>
              </a:rPr>
            </a:br>
            <a:r>
              <a:rPr lang="fa-IR" sz="2400" dirty="0" smtClean="0">
                <a:solidFill>
                  <a:schemeClr val="bg1"/>
                </a:solidFill>
                <a:cs typeface="B Titr" panose="00000700000000000000" pitchFamily="2" charset="-78"/>
              </a:rPr>
              <a:t>- آشنایی با برخی تعاریف و مفاهیم مالی و معاملاتی </a:t>
            </a:r>
            <a:br>
              <a:rPr lang="fa-IR" sz="2400" dirty="0" smtClean="0">
                <a:solidFill>
                  <a:schemeClr val="bg1"/>
                </a:solidFill>
                <a:cs typeface="B Titr" panose="00000700000000000000" pitchFamily="2" charset="-78"/>
              </a:rPr>
            </a:br>
            <a:r>
              <a:rPr lang="fa-IR" sz="2400" dirty="0">
                <a:solidFill>
                  <a:schemeClr val="bg1"/>
                </a:solidFill>
                <a:cs typeface="B Titr" panose="00000700000000000000" pitchFamily="2" charset="-78"/>
              </a:rPr>
              <a:t>-</a:t>
            </a:r>
            <a:r>
              <a:rPr lang="fa-IR" sz="2400" dirty="0" smtClean="0">
                <a:solidFill>
                  <a:schemeClr val="bg1"/>
                </a:solidFill>
                <a:cs typeface="B Titr" panose="00000700000000000000" pitchFamily="2" charset="-78"/>
              </a:rPr>
              <a:t> درآمدها و دریافت های دانشگاه و مسئولیت های ناشی از این موضوع </a:t>
            </a:r>
            <a:br>
              <a:rPr lang="fa-IR" sz="2400" dirty="0" smtClean="0">
                <a:solidFill>
                  <a:schemeClr val="bg1"/>
                </a:solidFill>
                <a:cs typeface="B Titr" panose="00000700000000000000" pitchFamily="2" charset="-78"/>
              </a:rPr>
            </a:br>
            <a:r>
              <a:rPr lang="fa-IR" sz="2400" dirty="0" smtClean="0">
                <a:solidFill>
                  <a:schemeClr val="bg1"/>
                </a:solidFill>
                <a:cs typeface="B Titr" panose="00000700000000000000" pitchFamily="2" charset="-78"/>
              </a:rPr>
              <a:t>- هزینه ها و پرداخت ها و مسئولیت های ناشی از این موضوع </a:t>
            </a:r>
            <a:br>
              <a:rPr lang="fa-IR" sz="2400" dirty="0" smtClean="0">
                <a:solidFill>
                  <a:schemeClr val="bg1"/>
                </a:solidFill>
                <a:cs typeface="B Titr" panose="00000700000000000000" pitchFamily="2" charset="-78"/>
              </a:rPr>
            </a:br>
            <a:r>
              <a:rPr lang="fa-IR" sz="2400" dirty="0" smtClean="0">
                <a:solidFill>
                  <a:schemeClr val="bg1"/>
                </a:solidFill>
                <a:cs typeface="B Titr" panose="00000700000000000000" pitchFamily="2" charset="-78"/>
              </a:rPr>
              <a:t>- حدود مسئولیت مدیران در امور معاملات و قراردادها </a:t>
            </a:r>
            <a:br>
              <a:rPr lang="fa-IR" sz="2400" dirty="0" smtClean="0">
                <a:solidFill>
                  <a:schemeClr val="bg1"/>
                </a:solidFill>
                <a:cs typeface="B Titr" panose="00000700000000000000" pitchFamily="2" charset="-78"/>
              </a:rPr>
            </a:br>
            <a:r>
              <a:rPr lang="fa-IR" sz="2400" dirty="0" smtClean="0">
                <a:solidFill>
                  <a:schemeClr val="bg1"/>
                </a:solidFill>
                <a:cs typeface="B Titr" panose="00000700000000000000" pitchFamily="2" charset="-78"/>
              </a:rPr>
              <a:t>- نظارت مالی </a:t>
            </a:r>
            <a:br>
              <a:rPr lang="fa-IR" sz="2400" dirty="0" smtClean="0">
                <a:solidFill>
                  <a:schemeClr val="bg1"/>
                </a:solidFill>
                <a:cs typeface="B Titr" panose="00000700000000000000" pitchFamily="2" charset="-78"/>
              </a:rPr>
            </a:br>
            <a:r>
              <a:rPr lang="fa-IR" sz="2400" dirty="0" smtClean="0">
                <a:solidFill>
                  <a:schemeClr val="bg1"/>
                </a:solidFill>
                <a:cs typeface="B Titr" panose="00000700000000000000" pitchFamily="2" charset="-78"/>
              </a:rPr>
              <a:t>- اموال</a:t>
            </a:r>
            <a:br>
              <a:rPr lang="fa-IR" sz="2400" dirty="0" smtClean="0">
                <a:solidFill>
                  <a:schemeClr val="bg1"/>
                </a:solidFill>
                <a:cs typeface="B Titr" panose="00000700000000000000" pitchFamily="2" charset="-78"/>
              </a:rPr>
            </a:br>
            <a:r>
              <a:rPr lang="fa-IR" sz="2400" dirty="0" smtClean="0">
                <a:solidFill>
                  <a:schemeClr val="bg1"/>
                </a:solidFill>
                <a:cs typeface="B Titr" panose="00000700000000000000" pitchFamily="2" charset="-78"/>
              </a:rPr>
              <a:t>- موارد متفرقه</a:t>
            </a:r>
            <a:r>
              <a:rPr lang="fa-IR" sz="2700" dirty="0" smtClean="0">
                <a:solidFill>
                  <a:schemeClr val="bg1"/>
                </a:solidFill>
                <a:cs typeface="B Titr" panose="00000700000000000000" pitchFamily="2" charset="-78"/>
              </a:rPr>
              <a:t/>
            </a:r>
            <a:br>
              <a:rPr lang="fa-IR" sz="2700" dirty="0" smtClean="0">
                <a:solidFill>
                  <a:schemeClr val="bg1"/>
                </a:solidFill>
                <a:cs typeface="B Titr" panose="00000700000000000000" pitchFamily="2" charset="-78"/>
              </a:rPr>
            </a:br>
            <a:endParaRPr lang="en-US" sz="2800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327856" y="231820"/>
            <a:ext cx="6839507" cy="77779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 rtl="1"/>
            <a:r>
              <a:rPr lang="fa-IR" sz="3600" i="1" dirty="0" smtClean="0">
                <a:solidFill>
                  <a:srgbClr val="FFFF00"/>
                </a:solidFill>
                <a:cs typeface="B Esfehan" panose="00000700000000000000" pitchFamily="2" charset="-78"/>
              </a:rPr>
              <a:t>دوره آموزش حقوقی مدیران (1)</a:t>
            </a:r>
            <a:endParaRPr lang="en-US" sz="3600" i="1" dirty="0">
              <a:solidFill>
                <a:srgbClr val="FFFF00"/>
              </a:solidFill>
              <a:cs typeface="B Esfehan" panose="00000700000000000000" pitchFamily="2" charset="-78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2038" y="22777"/>
            <a:ext cx="1669961" cy="149672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777"/>
            <a:ext cx="1661375" cy="148903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4686810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2038" y="22777"/>
            <a:ext cx="1669961" cy="149672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777"/>
            <a:ext cx="1661375" cy="148903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2327856" y="231820"/>
            <a:ext cx="6839507" cy="77779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 rtl="1"/>
            <a:r>
              <a:rPr lang="fa-IR" sz="3600" i="1" dirty="0" smtClean="0">
                <a:solidFill>
                  <a:srgbClr val="FFFF00"/>
                </a:solidFill>
                <a:cs typeface="B Esfehan" panose="00000700000000000000" pitchFamily="2" charset="-78"/>
              </a:rPr>
              <a:t>دوره آموزش حقوقی مدیران (1)</a:t>
            </a:r>
            <a:endParaRPr lang="en-US" sz="3600" i="1" dirty="0">
              <a:solidFill>
                <a:srgbClr val="FFFF00"/>
              </a:solidFill>
              <a:cs typeface="B Esfehan" panose="00000700000000000000" pitchFamily="2" charset="-78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8758299" y="1544579"/>
            <a:ext cx="2859110" cy="815516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a-IR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مبحث پنجم: </a:t>
            </a:r>
            <a:endParaRPr lang="en-US" sz="32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572001" y="2272861"/>
            <a:ext cx="6440766" cy="682503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 rtl="1"/>
            <a:r>
              <a:rPr lang="fa-IR" sz="3200" dirty="0" smtClean="0">
                <a:solidFill>
                  <a:srgbClr val="FF0000"/>
                </a:solidFill>
                <a:cs typeface="B Titr" panose="00000700000000000000" pitchFamily="2" charset="-78"/>
              </a:rPr>
              <a:t>آشنایی با نظام مسئولیت های اداری، انتظامی و جزایی کارکنان  </a:t>
            </a:r>
            <a:endParaRPr lang="en-US" sz="3200" dirty="0">
              <a:solidFill>
                <a:srgbClr val="FF0000"/>
              </a:solidFill>
              <a:cs typeface="B Titr" panose="00000700000000000000" pitchFamily="2" charset="-78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28789" y="3170032"/>
            <a:ext cx="9221273" cy="3143357"/>
          </a:xfrm>
        </p:spPr>
        <p:txBody>
          <a:bodyPr>
            <a:normAutofit fontScale="90000"/>
          </a:bodyPr>
          <a:lstStyle/>
          <a:p>
            <a:pPr algn="r" rtl="1">
              <a:lnSpc>
                <a:spcPct val="150000"/>
              </a:lnSpc>
            </a:pPr>
            <a:r>
              <a:rPr lang="fa-IR" sz="2800" dirty="0" smtClean="0">
                <a:solidFill>
                  <a:schemeClr val="bg1"/>
                </a:solidFill>
                <a:cs typeface="B Titr" panose="00000700000000000000" pitchFamily="2" charset="-78"/>
              </a:rPr>
              <a:t>- آشنایی با نظام رسیدگی به تخلفات اداری کارکنان در دانشگاه </a:t>
            </a:r>
            <a:br>
              <a:rPr lang="fa-IR" sz="2800" dirty="0" smtClean="0">
                <a:solidFill>
                  <a:schemeClr val="bg1"/>
                </a:solidFill>
                <a:cs typeface="B Titr" panose="00000700000000000000" pitchFamily="2" charset="-78"/>
              </a:rPr>
            </a:br>
            <a:r>
              <a:rPr lang="fa-IR" sz="2800" dirty="0" smtClean="0">
                <a:solidFill>
                  <a:schemeClr val="bg1"/>
                </a:solidFill>
                <a:cs typeface="B Titr" panose="00000700000000000000" pitchFamily="2" charset="-78"/>
              </a:rPr>
              <a:t>- آشنایی با نظام رسیدگی انتظامی به تخلفات اعضای هیأت علمی دانشگاه</a:t>
            </a:r>
            <a:br>
              <a:rPr lang="fa-IR" sz="2800" dirty="0" smtClean="0">
                <a:solidFill>
                  <a:schemeClr val="bg1"/>
                </a:solidFill>
                <a:cs typeface="B Titr" panose="00000700000000000000" pitchFamily="2" charset="-78"/>
              </a:rPr>
            </a:br>
            <a:r>
              <a:rPr lang="fa-IR" sz="2800" dirty="0">
                <a:solidFill>
                  <a:schemeClr val="bg1"/>
                </a:solidFill>
                <a:cs typeface="B Titr" panose="00000700000000000000" pitchFamily="2" charset="-78"/>
              </a:rPr>
              <a:t>-</a:t>
            </a:r>
            <a:r>
              <a:rPr lang="fa-IR" sz="2800" dirty="0" smtClean="0">
                <a:solidFill>
                  <a:schemeClr val="bg1"/>
                </a:solidFill>
                <a:cs typeface="B Titr" panose="00000700000000000000" pitchFamily="2" charset="-78"/>
              </a:rPr>
              <a:t> آشنایی با قانون ارتقای سلامت نظام اداری و مقابله با فساد</a:t>
            </a:r>
            <a:br>
              <a:rPr lang="fa-IR" sz="2800" dirty="0" smtClean="0">
                <a:solidFill>
                  <a:schemeClr val="bg1"/>
                </a:solidFill>
                <a:cs typeface="B Titr" panose="00000700000000000000" pitchFamily="2" charset="-78"/>
              </a:rPr>
            </a:br>
            <a:r>
              <a:rPr lang="fa-IR" sz="2800" dirty="0" smtClean="0">
                <a:solidFill>
                  <a:schemeClr val="bg1"/>
                </a:solidFill>
                <a:cs typeface="B Titr" panose="00000700000000000000" pitchFamily="2" charset="-78"/>
              </a:rPr>
              <a:t>- آشنایی با برخی عناوین مجرمانه و جرائم خاص کارکنان دولت</a:t>
            </a:r>
            <a:br>
              <a:rPr lang="fa-IR" sz="2800" dirty="0" smtClean="0">
                <a:solidFill>
                  <a:schemeClr val="bg1"/>
                </a:solidFill>
                <a:cs typeface="B Titr" panose="00000700000000000000" pitchFamily="2" charset="-78"/>
              </a:rPr>
            </a:br>
            <a:r>
              <a:rPr lang="fa-IR" sz="2800" dirty="0" smtClean="0">
                <a:solidFill>
                  <a:schemeClr val="bg1"/>
                </a:solidFill>
                <a:cs typeface="B Titr" panose="00000700000000000000" pitchFamily="2" charset="-78"/>
              </a:rPr>
              <a:t>- تأملی بر عوامل موثر بروز جرائم و مفاسد اداری و شیوه های پیشگیری از آنها</a:t>
            </a:r>
            <a:br>
              <a:rPr lang="fa-IR" sz="2800" dirty="0" smtClean="0">
                <a:solidFill>
                  <a:schemeClr val="bg1"/>
                </a:solidFill>
                <a:cs typeface="B Titr" panose="00000700000000000000" pitchFamily="2" charset="-78"/>
              </a:rPr>
            </a:br>
            <a:endParaRPr lang="en-US" sz="2800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75442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r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399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206061" y="3717371"/>
            <a:ext cx="513867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9600" b="1" dirty="0" smtClean="0">
                <a:solidFill>
                  <a:schemeClr val="bg1"/>
                </a:solidFill>
                <a:cs typeface="B Arabic Style" panose="00000400000000000000" pitchFamily="2" charset="-78"/>
              </a:rPr>
              <a:t>با سپاس </a:t>
            </a:r>
          </a:p>
          <a:p>
            <a:pPr algn="ctr"/>
            <a:r>
              <a:rPr lang="fa-IR" sz="9600" b="1" dirty="0" smtClean="0">
                <a:solidFill>
                  <a:schemeClr val="bg1"/>
                </a:solidFill>
                <a:cs typeface="B Arabic Style" panose="00000400000000000000" pitchFamily="2" charset="-78"/>
              </a:rPr>
              <a:t> از توجه شما </a:t>
            </a:r>
            <a:endParaRPr lang="en-US" sz="9600" b="1" dirty="0">
              <a:solidFill>
                <a:schemeClr val="bg1"/>
              </a:solidFill>
              <a:cs typeface="B Arabic Style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65019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262</TotalTime>
  <Words>176</Words>
  <Application>Microsoft Office PowerPoint</Application>
  <PresentationFormat>Widescreen</PresentationFormat>
  <Paragraphs>27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B Arabic Style</vt:lpstr>
      <vt:lpstr>B Esfehan</vt:lpstr>
      <vt:lpstr>B Nikoo</vt:lpstr>
      <vt:lpstr>B Titr</vt:lpstr>
      <vt:lpstr>Century Gothic</vt:lpstr>
      <vt:lpstr>IranNastaliq</vt:lpstr>
      <vt:lpstr>Tahoma</vt:lpstr>
      <vt:lpstr>Wingdings 3</vt:lpstr>
      <vt:lpstr>Slice</vt:lpstr>
      <vt:lpstr>PowerPoint Presentation</vt:lpstr>
      <vt:lpstr>PowerPoint Presentation</vt:lpstr>
      <vt:lpstr>آشنایی با کلیات نظام حقوقی حاکم بر دانشگاهها</vt:lpstr>
      <vt:lpstr>- اهداف، وظایف و مأموریت  - وضعیت شخصیت حقوقی، اقامتگاه و ساختار سازمانی - ارکان دانشگاه و وظایف و اختیارات آنها - منابع مالی - فعالیت های اصلی ( پذیرش دانشجو و ...) - انحلال و تسویه - مسئول اجرای اساسنامه - تغییر اساسنامه</vt:lpstr>
      <vt:lpstr>- هدف و دامنه شمول - اشاره به ارکان دانشگاهها و حدود وظایف و اختیارات آنها - شرایط احراز و انتصاب رئیس، معاون و مدیران موسسه  - شوراهای تخصصی موسسه - گروههای آموزشی موسسه - الزام دانشگاهها به تبعیت از آئین نامه و شرایط خاص </vt:lpstr>
      <vt:lpstr>- تأملی بر قانون نحوه انجام امور مالی و معاملاتی دانشگاهها - آشنایی با برخی تعاریف و مفاهیم مالی و معاملاتی  - درآمدها و دریافت های دانشگاه و مسئولیت های ناشی از این موضوع  - هزینه ها و پرداخت ها و مسئولیت های ناشی از این موضوع  - حدود مسئولیت مدیران در امور معاملات و قراردادها  - نظارت مالی  - اموال - موارد متفرقه </vt:lpstr>
      <vt:lpstr>- آشنایی با نظام رسیدگی به تخلفات اداری کارکنان در دانشگاه  - آشنایی با نظام رسیدگی انتظامی به تخلفات اعضای هیأت علمی دانشگاه - آشنایی با قانون ارتقای سلامت نظام اداری و مقابله با فساد - آشنایی با برخی عناوین مجرمانه و جرائم خاص کارکنان دولت - تأملی بر عوامل موثر بروز جرائم و مفاسد اداری و شیوه های پیشگیری از آنها 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اداره کل حقوقی دانشگاه فرهنگیان</dc:title>
  <dc:creator>raziye masoudi</dc:creator>
  <cp:lastModifiedBy>aaaa</cp:lastModifiedBy>
  <cp:revision>28</cp:revision>
  <dcterms:created xsi:type="dcterms:W3CDTF">2017-02-28T11:18:30Z</dcterms:created>
  <dcterms:modified xsi:type="dcterms:W3CDTF">2017-03-09T07:39:39Z</dcterms:modified>
</cp:coreProperties>
</file>