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350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9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996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2752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10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979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12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27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25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3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7468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94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98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5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0419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1346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0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B02557A-7053-4340-A874-8AB926A8EDA1}" type="datetimeFigureOut">
              <a:rPr lang="en-US" smtClean="0"/>
              <a:pPr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869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  <p:sldLayoutId id="2147484011" r:id="rId13"/>
    <p:sldLayoutId id="2147484012" r:id="rId14"/>
    <p:sldLayoutId id="2147484013" r:id="rId15"/>
    <p:sldLayoutId id="2147484014" r:id="rId16"/>
    <p:sldLayoutId id="21474840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3" y="115909"/>
            <a:ext cx="10161430" cy="5821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2761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327856" cy="2498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77440" y="1725766"/>
            <a:ext cx="7328262" cy="348631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8000" i="1" dirty="0" smtClean="0">
                <a:solidFill>
                  <a:schemeClr val="bg1"/>
                </a:solidFill>
                <a:latin typeface="IranNastaliq" panose="02020505000000020003" pitchFamily="18" charset="0"/>
                <a:cs typeface="B Nikoo" panose="00000400000000000000" pitchFamily="2" charset="-78"/>
              </a:rPr>
              <a:t>دوره آموزش حقوقی مدیران (1)</a:t>
            </a:r>
            <a:endParaRPr lang="en-US" sz="8000" i="1" dirty="0">
              <a:solidFill>
                <a:schemeClr val="bg1"/>
              </a:solidFill>
              <a:latin typeface="IranNastaliq" panose="02020505000000020003" pitchFamily="18" charset="0"/>
              <a:cs typeface="B Nikoo" panose="000004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007" y="-1"/>
            <a:ext cx="2392993" cy="2450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26551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3337" y="2156199"/>
            <a:ext cx="5602503" cy="776171"/>
          </a:xfrm>
        </p:spPr>
        <p:txBody>
          <a:bodyPr>
            <a:normAutofit fontScale="90000"/>
          </a:bodyPr>
          <a:lstStyle/>
          <a:p>
            <a:r>
              <a:rPr lang="fa-IR" sz="28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آشنایی با کلیات نظام حقوقی حاکم بر دانشگاهها</a:t>
            </a:r>
            <a:endParaRPr lang="en-US" sz="2800" b="1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46396" y="1487867"/>
            <a:ext cx="2883236" cy="82484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مبحث اول :  </a:t>
            </a:r>
            <a:endParaRPr lang="en-US" sz="3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576" y="2976900"/>
            <a:ext cx="8488819" cy="339777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بیان مساله 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پیشینه تاریخی و سیر تحول هیأت امنای دانشگاه 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اعطای شخصیت حقوقی و استقلال مالی به دانشگاهها و آثار آن 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تبیین اداره دانشگاهها به صورت هیأت امنایی 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حدود اختیارات و وظایف هیأت امنا در نظام حقوقی ایران</a:t>
            </a:r>
            <a:endParaRPr lang="en-US" sz="28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27856" y="231820"/>
            <a:ext cx="6839507" cy="77779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i="1" dirty="0" smtClean="0">
                <a:solidFill>
                  <a:srgbClr val="FFFF00"/>
                </a:solidFill>
                <a:cs typeface="B Esfehan" panose="00000700000000000000" pitchFamily="2" charset="-78"/>
              </a:rPr>
              <a:t>دوره آموزش حقوقی مدیران (1)</a:t>
            </a:r>
            <a:endParaRPr lang="en-US" sz="3600" i="1" dirty="0">
              <a:solidFill>
                <a:srgbClr val="FFFF00"/>
              </a:solidFill>
              <a:cs typeface="B Esfehan" panose="000007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38" y="22777"/>
            <a:ext cx="1669961" cy="14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77"/>
            <a:ext cx="1661375" cy="1489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2893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985" y="2883115"/>
            <a:ext cx="7776684" cy="3759225"/>
          </a:xfrm>
        </p:spPr>
        <p:txBody>
          <a:bodyPr>
            <a:noAutofit/>
          </a:bodyPr>
          <a:lstStyle/>
          <a:p>
            <a:pPr algn="r" rtl="1"/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</a:t>
            </a: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اهداف، وظایف و مأموریت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وضعیت شخصیت حقوقی، اقامتگاه و ساختار سازمانی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ارکان دانشگاه و وظایف و اختیارات آنها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منابع مالی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فعالیت های اصلی ( پذیرش دانشجو و ...)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انحلال و تسویه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مسئول اجرای اساسنامه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تغییر اساسنامه</a:t>
            </a:r>
            <a:endParaRPr lang="en-US" sz="24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63761" y="2013673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0122" y="340455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39500" y="1483874"/>
            <a:ext cx="2844600" cy="94418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مبحث دوم : </a:t>
            </a:r>
            <a:endParaRPr lang="en-US" sz="3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56217" y="2230112"/>
            <a:ext cx="5391194" cy="8933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fa-IR" sz="28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آشنایی با اساسنامه دانشگاه فرهنگیان </a:t>
            </a:r>
            <a:endParaRPr lang="en-US" sz="2800" b="1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38" y="22777"/>
            <a:ext cx="1669961" cy="14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77"/>
            <a:ext cx="1661375" cy="1489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327856" y="231820"/>
            <a:ext cx="6839507" cy="77779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i="1" dirty="0" smtClean="0">
                <a:solidFill>
                  <a:srgbClr val="FFFF00"/>
                </a:solidFill>
                <a:cs typeface="B Esfehan" panose="00000700000000000000" pitchFamily="2" charset="-78"/>
              </a:rPr>
              <a:t>دوره آموزش حقوقی مدیران (1)</a:t>
            </a:r>
            <a:endParaRPr lang="en-US" sz="3600" i="1" dirty="0">
              <a:solidFill>
                <a:srgbClr val="FFFF00"/>
              </a:solidFill>
              <a:cs typeface="B Esfeh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112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994283" y="1611730"/>
            <a:ext cx="2987898" cy="6815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مبحث سوم: </a:t>
            </a:r>
            <a:endParaRPr lang="en-US" sz="3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348549" y="2228124"/>
            <a:ext cx="5008469" cy="84164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آشنایی با </a:t>
            </a:r>
            <a:r>
              <a:rPr lang="fa-IR" sz="2000" dirty="0" smtClean="0">
                <a:solidFill>
                  <a:srgbClr val="FF0000"/>
                </a:solidFill>
                <a:cs typeface="B Titr" panose="00000700000000000000" pitchFamily="2" charset="-78"/>
              </a:rPr>
              <a:t>آئین</a:t>
            </a:r>
            <a:r>
              <a:rPr lang="fa-IR" sz="2400" dirty="0" smtClean="0">
                <a:solidFill>
                  <a:srgbClr val="FF0000"/>
                </a:solidFill>
                <a:cs typeface="B Titr" panose="00000700000000000000" pitchFamily="2" charset="-78"/>
              </a:rPr>
              <a:t> نامه جامع مدیریت دانشگاهها </a:t>
            </a:r>
            <a:endParaRPr lang="en-US" sz="24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6571" y="2834640"/>
            <a:ext cx="8725989" cy="3866606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هدف و دامنه شمول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اشاره به ارکان دانشگاهها و حدود وظایف و اختیارات آنها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>
                <a:solidFill>
                  <a:schemeClr val="bg1"/>
                </a:solidFill>
                <a:cs typeface="B Titr" panose="00000700000000000000" pitchFamily="2" charset="-78"/>
              </a:rPr>
              <a:t>-</a:t>
            </a: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 شرایط احراز و انتصاب رئیس، معاون و مدیران موسسه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شوراهای تخصصی موسسه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گروههای آموزشی موسسه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الزام دانشگاهها به تبعیت از آئین نامه و شرایط خاص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endParaRPr lang="en-US" sz="24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27856" y="231820"/>
            <a:ext cx="6839507" cy="77779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i="1" dirty="0" smtClean="0">
                <a:solidFill>
                  <a:srgbClr val="FFFF00"/>
                </a:solidFill>
                <a:cs typeface="B Esfehan" panose="00000700000000000000" pitchFamily="2" charset="-78"/>
              </a:rPr>
              <a:t>دوره آموزش حقوقی مدیران (1)</a:t>
            </a:r>
            <a:endParaRPr lang="en-US" sz="3600" i="1" dirty="0">
              <a:solidFill>
                <a:srgbClr val="FFFF00"/>
              </a:solidFill>
              <a:cs typeface="B Esfehan" panose="000007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38" y="22777"/>
            <a:ext cx="1669961" cy="14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77"/>
            <a:ext cx="1661375" cy="1489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1020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15967" y="1313962"/>
            <a:ext cx="3193960" cy="121496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مبحث چهارم: </a:t>
            </a:r>
            <a:endParaRPr lang="en-US" sz="3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568226" y="2399304"/>
            <a:ext cx="4508935" cy="682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آشنایی با مسئولیّت های مالی مدیران </a:t>
            </a:r>
            <a:endParaRPr lang="en-US" sz="32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" y="2965269"/>
            <a:ext cx="9339943" cy="3892731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</a:t>
            </a: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تأملی بر قانون نحوه انجام امور مالی و معاملاتی دانشگاهها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آشنایی با برخی تعاریف و مفاهیم مالی و معاملاتی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>
                <a:solidFill>
                  <a:schemeClr val="bg1"/>
                </a:solidFill>
                <a:cs typeface="B Titr" panose="00000700000000000000" pitchFamily="2" charset="-78"/>
              </a:rPr>
              <a:t>-</a:t>
            </a: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 درآمدها و دریافت های دانشگاه و مسئولیت های ناشی از این موضوع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هزینه ها و پرداخت ها و مسئولیت های ناشی از این موضوع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حدود مسئولیت مدیران در امور معاملات و قراردادها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نظارت مالی 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اموال</a:t>
            </a:r>
            <a:b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400" dirty="0" smtClean="0">
                <a:solidFill>
                  <a:schemeClr val="bg1"/>
                </a:solidFill>
                <a:cs typeface="B Titr" panose="00000700000000000000" pitchFamily="2" charset="-78"/>
              </a:rPr>
              <a:t>- موارد متفرقه</a:t>
            </a:r>
            <a:r>
              <a:rPr lang="fa-IR" sz="2700" dirty="0" smtClean="0">
                <a:solidFill>
                  <a:schemeClr val="bg1"/>
                </a:solidFill>
                <a:cs typeface="B Titr" panose="00000700000000000000" pitchFamily="2" charset="-78"/>
              </a:rPr>
              <a:t/>
            </a:r>
            <a:br>
              <a:rPr lang="fa-IR" sz="27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endParaRPr lang="en-US" sz="28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27856" y="231820"/>
            <a:ext cx="6839507" cy="77779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i="1" dirty="0" smtClean="0">
                <a:solidFill>
                  <a:srgbClr val="FFFF00"/>
                </a:solidFill>
                <a:cs typeface="B Esfehan" panose="00000700000000000000" pitchFamily="2" charset="-78"/>
              </a:rPr>
              <a:t>دوره آموزش حقوقی مدیران (1)</a:t>
            </a:r>
            <a:endParaRPr lang="en-US" sz="3600" i="1" dirty="0">
              <a:solidFill>
                <a:srgbClr val="FFFF00"/>
              </a:solidFill>
              <a:cs typeface="B Esfehan" panose="00000700000000000000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38" y="22777"/>
            <a:ext cx="1669961" cy="14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77"/>
            <a:ext cx="1661375" cy="1489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8681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38" y="22777"/>
            <a:ext cx="1669961" cy="14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77"/>
            <a:ext cx="1661375" cy="1489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327856" y="231820"/>
            <a:ext cx="6839507" cy="77779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fa-IR" sz="3600" i="1" dirty="0" smtClean="0">
                <a:solidFill>
                  <a:srgbClr val="FFFF00"/>
                </a:solidFill>
                <a:cs typeface="B Esfehan" panose="00000700000000000000" pitchFamily="2" charset="-78"/>
              </a:rPr>
              <a:t>دوره آموزش حقوقی مدیران (1)</a:t>
            </a:r>
            <a:endParaRPr lang="en-US" sz="3600" i="1" dirty="0">
              <a:solidFill>
                <a:srgbClr val="FFFF00"/>
              </a:solidFill>
              <a:cs typeface="B Esfehan" panose="00000700000000000000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758299" y="1544579"/>
            <a:ext cx="2859110" cy="8155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مبحث پنجم: </a:t>
            </a:r>
            <a:endParaRPr lang="en-US" sz="3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1" y="2272861"/>
            <a:ext cx="6440766" cy="682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Titr" panose="00000700000000000000" pitchFamily="2" charset="-78"/>
              </a:rPr>
              <a:t>آشنایی با نظام مسئولیت های اداری، انتظامی و جزایی کارکنان  </a:t>
            </a:r>
            <a:endParaRPr lang="en-US" sz="32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8789" y="3170032"/>
            <a:ext cx="9221273" cy="3143357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50000"/>
              </a:lnSpc>
            </a:pP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آشنایی با نظام رسیدگی به تخلفات اداری کارکنان در دانشگاه </a:t>
            </a:r>
            <a:b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آشنایی با نظام رسیدگی انتظامی به تخلفات اعضای هیأت علمی دانشگاه</a:t>
            </a:r>
            <a:b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800" dirty="0">
                <a:solidFill>
                  <a:schemeClr val="bg1"/>
                </a:solidFill>
                <a:cs typeface="B Titr" panose="00000700000000000000" pitchFamily="2" charset="-78"/>
              </a:rPr>
              <a:t>-</a:t>
            </a: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 آشنایی با قانون ارتقای سلامت نظام اداری و مقابله با فساد</a:t>
            </a:r>
            <a:b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آشنایی با برخی عناوین مجرمانه و جرائم خاص کارکنان دولت</a:t>
            </a:r>
            <a:b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  <a:t>- تأملی بر عوامل موثر بروز جرائم و مفاسد اداری و شیوه های پیشگیری از آنها</a:t>
            </a:r>
            <a:br>
              <a:rPr lang="fa-IR" sz="2800" dirty="0" smtClean="0">
                <a:solidFill>
                  <a:schemeClr val="bg1"/>
                </a:solidFill>
                <a:cs typeface="B Titr" panose="00000700000000000000" pitchFamily="2" charset="-78"/>
              </a:rPr>
            </a:br>
            <a:endParaRPr lang="en-US" sz="28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544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3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06061" y="3717371"/>
            <a:ext cx="51386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9600" b="1" dirty="0" smtClean="0">
                <a:solidFill>
                  <a:schemeClr val="bg1"/>
                </a:solidFill>
                <a:cs typeface="B Arabic Style" panose="00000400000000000000" pitchFamily="2" charset="-78"/>
              </a:rPr>
              <a:t>با سپاس </a:t>
            </a:r>
          </a:p>
          <a:p>
            <a:pPr algn="ctr"/>
            <a:r>
              <a:rPr lang="fa-IR" sz="9600" b="1" dirty="0" smtClean="0">
                <a:solidFill>
                  <a:schemeClr val="bg1"/>
                </a:solidFill>
                <a:cs typeface="B Arabic Style" panose="00000400000000000000" pitchFamily="2" charset="-78"/>
              </a:rPr>
              <a:t> از توجه شما </a:t>
            </a:r>
            <a:endParaRPr lang="en-US" sz="9600" b="1" dirty="0">
              <a:solidFill>
                <a:schemeClr val="bg1"/>
              </a:solidFill>
              <a:cs typeface="B Arabic Style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501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262</TotalTime>
  <Words>176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B Arabic Style</vt:lpstr>
      <vt:lpstr>B Esfehan</vt:lpstr>
      <vt:lpstr>B Nikoo</vt:lpstr>
      <vt:lpstr>B Titr</vt:lpstr>
      <vt:lpstr>Century Gothic</vt:lpstr>
      <vt:lpstr>IranNastaliq</vt:lpstr>
      <vt:lpstr>Tahoma</vt:lpstr>
      <vt:lpstr>Wingdings 3</vt:lpstr>
      <vt:lpstr>Slice</vt:lpstr>
      <vt:lpstr>PowerPoint Presentation</vt:lpstr>
      <vt:lpstr>PowerPoint Presentation</vt:lpstr>
      <vt:lpstr>آشنایی با کلیات نظام حقوقی حاکم بر دانشگاهها</vt:lpstr>
      <vt:lpstr>- اهداف، وظایف و مأموریت  - وضعیت شخصیت حقوقی، اقامتگاه و ساختار سازمانی - ارکان دانشگاه و وظایف و اختیارات آنها - منابع مالی - فعالیت های اصلی ( پذیرش دانشجو و ...) - انحلال و تسویه - مسئول اجرای اساسنامه - تغییر اساسنامه</vt:lpstr>
      <vt:lpstr>- هدف و دامنه شمول - اشاره به ارکان دانشگاهها و حدود وظایف و اختیارات آنها - شرایط احراز و انتصاب رئیس، معاون و مدیران موسسه  - شوراهای تخصصی موسسه - گروههای آموزشی موسسه - الزام دانشگاهها به تبعیت از آئین نامه و شرایط خاص </vt:lpstr>
      <vt:lpstr>- تأملی بر قانون نحوه انجام امور مالی و معاملاتی دانشگاهها - آشنایی با برخی تعاریف و مفاهیم مالی و معاملاتی  - درآمدها و دریافت های دانشگاه و مسئولیت های ناشی از این موضوع  - هزینه ها و پرداخت ها و مسئولیت های ناشی از این موضوع  - حدود مسئولیت مدیران در امور معاملات و قراردادها  - نظارت مالی  - اموال - موارد متفرقه </vt:lpstr>
      <vt:lpstr>- آشنایی با نظام رسیدگی به تخلفات اداری کارکنان در دانشگاه  - آشنایی با نظام رسیدگی انتظامی به تخلفات اعضای هیأت علمی دانشگاه - آشنایی با قانون ارتقای سلامت نظام اداری و مقابله با فساد - آشنایی با برخی عناوین مجرمانه و جرائم خاص کارکنان دولت - تأملی بر عوامل موثر بروز جرائم و مفاسد اداری و شیوه های پیشگیری از آنها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اداره کل حقوقی دانشگاه فرهنگیان</dc:title>
  <dc:creator>raziye masoudi</dc:creator>
  <cp:lastModifiedBy>aaaa</cp:lastModifiedBy>
  <cp:revision>28</cp:revision>
  <dcterms:created xsi:type="dcterms:W3CDTF">2017-02-28T11:18:30Z</dcterms:created>
  <dcterms:modified xsi:type="dcterms:W3CDTF">2017-03-09T07:39:39Z</dcterms:modified>
</cp:coreProperties>
</file>